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715000" cx="9144000"/>
  <p:notesSz cx="6858000" cy="9144000"/>
  <p:embeddedFontLst>
    <p:embeddedFont>
      <p:font typeface="Ubuntu"/>
      <p:regular r:id="rId18"/>
      <p:bold r:id="rId19"/>
      <p:italic r:id="rId20"/>
      <p:boldItalic r:id="rId21"/>
    </p:embeddedFont>
    <p:embeddedFont>
      <p:font typeface="Ubuntu Light"/>
      <p:regular r:id="rId22"/>
      <p:bold r:id="rId23"/>
      <p:italic r:id="rId24"/>
      <p:boldItalic r:id="rId25"/>
    </p:embeddedFont>
    <p:embeddedFont>
      <p:font typeface="Fira Code Light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italic.fntdata"/><Relationship Id="rId22" Type="http://schemas.openxmlformats.org/officeDocument/2006/relationships/font" Target="fonts/UbuntuLight-regular.fntdata"/><Relationship Id="rId21" Type="http://schemas.openxmlformats.org/officeDocument/2006/relationships/font" Target="fonts/Ubuntu-boldItalic.fntdata"/><Relationship Id="rId24" Type="http://schemas.openxmlformats.org/officeDocument/2006/relationships/font" Target="fonts/UbuntuLight-italic.fntdata"/><Relationship Id="rId23" Type="http://schemas.openxmlformats.org/officeDocument/2006/relationships/font" Target="fonts/Ubuntu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CodeLight-regular.fntdata"/><Relationship Id="rId25" Type="http://schemas.openxmlformats.org/officeDocument/2006/relationships/font" Target="fonts/UbuntuLight-boldItalic.fntdata"/><Relationship Id="rId27" Type="http://schemas.openxmlformats.org/officeDocument/2006/relationships/font" Target="fonts/FiraCode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Ubuntu-bold.fntdata"/><Relationship Id="rId18" Type="http://schemas.openxmlformats.org/officeDocument/2006/relationships/font" Target="fonts/Ubuntu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650a89415_0_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7650a894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6471ebd2c_0_7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6471ebd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650a89415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650a894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7e3f2783e_0_1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7e3f2783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5331bb276f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5331bb2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76471ebd2c_0_1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76471ebd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6471ebd2c_0_2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6471ebd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6471ebd2c_0_4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6471ebd2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6471ebd2c_0_5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76471ebd2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6471ebd2c_0_6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6471ebd2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6471ebd2c_0_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6471ebd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6471ebd2c_0_7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76471ebd2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391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Modelos Produtivos I</a:t>
            </a:r>
            <a:endParaRPr sz="2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1 </a:t>
            </a:r>
            <a:b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Ciclo de Vida DS/ML/MLOps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Ciclo de vida Data Science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525" y="529750"/>
            <a:ext cx="5108749" cy="5185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240550" y="138175"/>
            <a:ext cx="481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Ciclo de vida MLOps - CRISP_ML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751" y="1823471"/>
            <a:ext cx="5426099" cy="30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89550" y="2682400"/>
            <a:ext cx="33519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1500"/>
              <a:buFont typeface="Ubuntu"/>
              <a:buAutoNum type="arabicPeriod"/>
            </a:pPr>
            <a:r>
              <a:rPr lang="pt-BR" sz="15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Compreensão de negócios e dados</a:t>
            </a:r>
            <a:endParaRPr sz="1500">
              <a:solidFill>
                <a:srgbClr val="A6F75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1500"/>
              <a:buFont typeface="Ubuntu"/>
              <a:buAutoNum type="arabicPeriod"/>
            </a:pPr>
            <a:r>
              <a:rPr lang="pt-BR" sz="15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Engenharia de Dados (Preparação de Dados)</a:t>
            </a:r>
            <a:endParaRPr sz="1500">
              <a:solidFill>
                <a:srgbClr val="A6F75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1500"/>
              <a:buFont typeface="Ubuntu"/>
              <a:buAutoNum type="arabicPeriod"/>
            </a:pPr>
            <a:r>
              <a:rPr lang="pt-BR" sz="15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Engenharia de modelo de aprendizado de máquina</a:t>
            </a:r>
            <a:endParaRPr sz="1500">
              <a:solidFill>
                <a:srgbClr val="A6F75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1500"/>
              <a:buFont typeface="Ubuntu"/>
              <a:buAutoNum type="arabicPeriod"/>
            </a:pPr>
            <a:r>
              <a:rPr lang="pt-BR" sz="15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Garantia de qualidade para aplicativos de aprendizado de máquina</a:t>
            </a:r>
            <a:endParaRPr sz="1500">
              <a:solidFill>
                <a:srgbClr val="A6F75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1500"/>
              <a:buFont typeface="Ubuntu"/>
              <a:buAutoNum type="arabicPeriod"/>
            </a:pPr>
            <a:r>
              <a:rPr lang="pt-BR" sz="15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Implantação</a:t>
            </a:r>
            <a:endParaRPr sz="1500">
              <a:solidFill>
                <a:srgbClr val="A6F75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1500"/>
              <a:buFont typeface="Ubuntu"/>
              <a:buAutoNum type="arabicPeriod"/>
            </a:pPr>
            <a:r>
              <a:rPr lang="pt-BR" sz="15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Monitoramento e Manutenção.</a:t>
            </a:r>
            <a:endParaRPr sz="1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240550" y="1482750"/>
            <a:ext cx="3201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Metodologia de </a:t>
            </a:r>
            <a:r>
              <a:rPr lang="pt-BR" sz="15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desenvolvimento de aplicativos de Machine Learning</a:t>
            </a:r>
            <a:r>
              <a:rPr lang="pt-BR" sz="15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 garantia de qualidade.</a:t>
            </a:r>
            <a:endParaRPr sz="2200">
              <a:solidFill>
                <a:srgbClr val="A6F75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Ciclo de vida MLOps 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932" y="661375"/>
            <a:ext cx="6742543" cy="5053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3492150" y="2495850"/>
            <a:ext cx="227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Obrigado!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Sobre o produto…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370325" y="816600"/>
            <a:ext cx="336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é um produto?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Sobre o produto…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370325" y="816600"/>
            <a:ext cx="336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é um produto?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163" y="0"/>
            <a:ext cx="2477573" cy="185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Sobre o produto…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142425" y="816600"/>
            <a:ext cx="408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é um produto?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Pq comprar o mop?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Pq comprar </a:t>
            </a: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hambúrguer?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117" y="-25"/>
            <a:ext cx="1530875" cy="114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74" y="1253600"/>
            <a:ext cx="2495600" cy="24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700" y="3853900"/>
            <a:ext cx="3189700" cy="17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Sobre o produto…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42425" y="816600"/>
            <a:ext cx="408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é um produto?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Pq comprar o mop?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Pq comprar hambúrguer?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Gera valor?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117" y="-25"/>
            <a:ext cx="1530875" cy="114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74" y="1253600"/>
            <a:ext cx="2495600" cy="24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700" y="3853900"/>
            <a:ext cx="3189700" cy="17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Sobre o produto…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42425" y="816600"/>
            <a:ext cx="4083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é um produto?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Pq comprar o mop?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Pq comprar hambúrguer?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Gera valor?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Valor para quem?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Clientes internos?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Clientes externos?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Processos de negócio?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117" y="-25"/>
            <a:ext cx="1530875" cy="114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74" y="1253600"/>
            <a:ext cx="2495600" cy="24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700" y="3853900"/>
            <a:ext cx="3189700" cy="17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Sobre o produto…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42425" y="816600"/>
            <a:ext cx="4083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é um produto?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Pq comprar o mop?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Pq comprar hambúrguer?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Gera valor?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Valor para quem?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Clientes internos?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Clientes externos?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○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Processos de negócio?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6F750"/>
              </a:buClr>
              <a:buSzPts val="2000"/>
              <a:buFont typeface="Ubuntu Light"/>
              <a:buChar char="●"/>
            </a:pPr>
            <a:r>
              <a:rPr lang="pt-BR" sz="20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Que valores?</a:t>
            </a:r>
            <a:endParaRPr sz="20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117" y="-25"/>
            <a:ext cx="1530875" cy="114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74" y="1253600"/>
            <a:ext cx="2495600" cy="24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700" y="3853900"/>
            <a:ext cx="3189700" cy="17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Ciclo de vida Data Science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675" y="832750"/>
            <a:ext cx="5642642" cy="47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Ciclo de vida Data Science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3775"/>
            <a:ext cx="8839200" cy="455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